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91" r:id="rId6"/>
    <p:sldId id="443" r:id="rId7"/>
    <p:sldId id="444" r:id="rId8"/>
    <p:sldId id="490" r:id="rId9"/>
    <p:sldId id="476" r:id="rId10"/>
    <p:sldId id="445" r:id="rId11"/>
    <p:sldId id="453" r:id="rId12"/>
    <p:sldId id="466" r:id="rId13"/>
    <p:sldId id="447" r:id="rId14"/>
    <p:sldId id="467" r:id="rId15"/>
    <p:sldId id="446" r:id="rId16"/>
    <p:sldId id="468" r:id="rId17"/>
    <p:sldId id="449" r:id="rId18"/>
    <p:sldId id="450" r:id="rId19"/>
    <p:sldId id="469" r:id="rId20"/>
    <p:sldId id="463" r:id="rId21"/>
    <p:sldId id="475" r:id="rId22"/>
    <p:sldId id="465" r:id="rId23"/>
    <p:sldId id="474" r:id="rId24"/>
    <p:sldId id="477" r:id="rId25"/>
    <p:sldId id="489" r:id="rId26"/>
    <p:sldId id="454" r:id="rId27"/>
    <p:sldId id="471" r:id="rId28"/>
    <p:sldId id="473" r:id="rId29"/>
    <p:sldId id="472" r:id="rId30"/>
    <p:sldId id="479" r:id="rId31"/>
    <p:sldId id="478" r:id="rId32"/>
    <p:sldId id="480" r:id="rId33"/>
    <p:sldId id="481" r:id="rId34"/>
    <p:sldId id="482" r:id="rId35"/>
    <p:sldId id="461" r:id="rId36"/>
    <p:sldId id="483" r:id="rId37"/>
    <p:sldId id="484" r:id="rId38"/>
    <p:sldId id="457" r:id="rId39"/>
    <p:sldId id="485" r:id="rId40"/>
    <p:sldId id="486" r:id="rId41"/>
    <p:sldId id="487" r:id="rId42"/>
    <p:sldId id="460" r:id="rId43"/>
    <p:sldId id="488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visualstudio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90" y="2320160"/>
            <a:ext cx="4247726" cy="3725413"/>
          </a:xfrm>
          <a:prstGeom prst="roundRect">
            <a:avLst>
              <a:gd name="adj" fmla="val 586"/>
            </a:avLst>
          </a:prstGeom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836611" y="4890029"/>
            <a:ext cx="6113139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Icon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data:image/gif;base64,R0lGODlPQoAJo+Pj/+pqcs…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12" y="4385318"/>
            <a:ext cx="891100" cy="953854"/>
          </a:xfrm>
          <a:prstGeom prst="roundRect">
            <a:avLst>
              <a:gd name="adj" fmla="val 4124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green big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04" y="5252080"/>
            <a:ext cx="7168108" cy="1297172"/>
          </a:xfrm>
          <a:prstGeom prst="roundRect">
            <a:avLst>
              <a:gd name="adj" fmla="val 2957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Fonts, Colors, Backgrounds, Borders,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1371600"/>
            <a:ext cx="10797856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monaco,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rgba(200,120,120,0.75)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492" y="3059311"/>
            <a:ext cx="5176520" cy="2064444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Forms and Input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a Very Simple Web 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751786"/>
            <a:ext cx="2057400" cy="144780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517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(HTML)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5797" y="1907262"/>
            <a:ext cx="776572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src="home.png"/&gt;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&gt;Home&lt;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src="browse.png"/&gt;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&gt;Browse&lt;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src="live.png"/&gt;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&gt;Live&lt;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src="fav.png"/&gt;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&gt;Favorites&lt;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72" y="1907262"/>
            <a:ext cx="3041316" cy="2667000"/>
          </a:xfrm>
          <a:prstGeom prst="roundRect">
            <a:avLst>
              <a:gd name="adj" fmla="val 2500"/>
            </a:avLst>
          </a:prstGeom>
        </p:spPr>
      </p:pic>
      <p:pic>
        <p:nvPicPr>
          <p:cNvPr id="9" name="Picture 4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70" y="5340323"/>
            <a:ext cx="942842" cy="9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644573" y="4800600"/>
            <a:ext cx="3041316" cy="160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6" descr="http://icons.iconarchive.com/icons/hopstarter/adobe-cs4/256/File-Adobe-Dreamweaver-CSS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40" y="4647968"/>
            <a:ext cx="926302" cy="9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7124" y="1121228"/>
            <a:ext cx="5241634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121228"/>
            <a:ext cx="5395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font: bold 12pt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#594932;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#F0E0C9;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#866129;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-2px;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87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40924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1" y="2106774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1396181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12" y="1120638"/>
            <a:ext cx="3352800" cy="3251006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#2667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640" y="1186542"/>
            <a:ext cx="3654772" cy="2826944"/>
          </a:xfrm>
          <a:prstGeom prst="roundRect">
            <a:avLst>
              <a:gd name="adj" fmla="val 1432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657" y="2460830"/>
            <a:ext cx="6781800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"&gt;left&lt;/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"&gt;right&lt;/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"&gt;no float&lt;/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337958"/>
            <a:ext cx="3969751" cy="4965576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025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84493"/>
            <a:ext cx="5943600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184493"/>
            <a:ext cx="447981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418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(like at the screenshot) consisting of: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 </a:t>
            </a:r>
            <a:r>
              <a:rPr lang="en-US" dirty="0"/>
              <a:t>– holds site title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 </a:t>
            </a:r>
            <a:r>
              <a:rPr lang="en-US" dirty="0"/>
              <a:t>(left column) – menu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Home, About, Contacts (links)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 content </a:t>
            </a:r>
            <a:r>
              <a:rPr lang="en-US" dirty="0"/>
              <a:t>(right column)</a:t>
            </a:r>
          </a:p>
          <a:p>
            <a:pPr lvl="3">
              <a:lnSpc>
                <a:spcPct val="100000"/>
              </a:lnSpc>
            </a:pPr>
            <a:r>
              <a:rPr lang="en-US" sz="3000" dirty="0"/>
              <a:t>Home text, About text, Contact us form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 </a:t>
            </a:r>
            <a:r>
              <a:rPr lang="en-US" dirty="0"/>
              <a:t>– holds copyright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Very Simple Web 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8" y="1981200"/>
            <a:ext cx="5210674" cy="4180382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1202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0949"/>
            <a:ext cx="109439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&gt;Very Simple Web Site&lt;/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href="site-home.html"&gt;Home&lt;/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href="site-about.html"&gt;About&lt;/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href="site-contacts.html"&gt;Contacts&lt;/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&gt;HTML5 is a markup language used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&gt;It was published in October 2014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2016 - Software University&lt;/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842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61793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2813" y="1140949"/>
            <a:ext cx="4321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4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(More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5319599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brown;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a:hover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BurlyWood;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600" y="1140949"/>
            <a:ext cx="5180013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margin: 10px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73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14851" y="4168504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6116" y="5111933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08916" y="4105823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00283" y="3228554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204923" y="3228554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250086" y="4637565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363909" y="5770475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8639" y="4917605"/>
            <a:ext cx="10711546" cy="820600"/>
          </a:xfrm>
        </p:spPr>
        <p:txBody>
          <a:bodyPr/>
          <a:lstStyle/>
          <a:p>
            <a:r>
              <a:rPr lang="en-US" dirty="0"/>
              <a:t>Creating a Very Simple Web 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640" y="5795773"/>
            <a:ext cx="10711544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737384"/>
            <a:ext cx="3022078" cy="3890065"/>
          </a:xfrm>
          <a:prstGeom prst="roundRect">
            <a:avLst>
              <a:gd name="adj" fmla="val 106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22" y="1360721"/>
            <a:ext cx="2810748" cy="3266728"/>
          </a:xfrm>
          <a:prstGeom prst="roundRect">
            <a:avLst>
              <a:gd name="adj" fmla="val 144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68" y="1337655"/>
            <a:ext cx="4102614" cy="3291415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324852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088061"/>
            <a:ext cx="10944002" cy="5419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href="https://softuni.bg/courses/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web-fundamentals"&gt;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HTML course to learn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37" y="1222240"/>
            <a:ext cx="4535435" cy="2582679"/>
          </a:xfrm>
          <a:prstGeom prst="roundRect">
            <a:avLst>
              <a:gd name="adj" fmla="val 2039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Modify the code from the previous slide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Headings and Paragraphs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534269"/>
            <a:ext cx="3352800" cy="1777794"/>
          </a:xfrm>
          <a:prstGeom prst="roundRect">
            <a:avLst>
              <a:gd name="adj" fmla="val 129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252" y="3982706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7599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768808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58" y="2602588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58" y="3517763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237412" y="2852807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88706"/>
            <a:ext cx="2133600" cy="561975"/>
          </a:xfrm>
          <a:prstGeom prst="roundRect">
            <a:avLst>
              <a:gd name="adj" fmla="val 4541"/>
            </a:avLst>
          </a:prstGeom>
        </p:spPr>
      </p:pic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2575</Words>
  <Application>Microsoft Office PowerPoint</Application>
  <PresentationFormat>Custom</PresentationFormat>
  <Paragraphs>535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HTML5 and CSS</vt:lpstr>
      <vt:lpstr>Table of Contents</vt:lpstr>
      <vt:lpstr>Have a Question?</vt:lpstr>
      <vt:lpstr>What is HTML?</vt:lpstr>
      <vt:lpstr>HTML Page – Example</vt:lpstr>
      <vt:lpstr>HTML – Developer Environments</vt:lpstr>
      <vt:lpstr>Exercise: Welcome to HTML</vt:lpstr>
      <vt:lpstr>Headings and Paragraphs</vt:lpstr>
      <vt:lpstr>Hyperlinks</vt:lpstr>
      <vt:lpstr>Exercise: Hello HTML</vt:lpstr>
      <vt:lpstr>Bullets and Numbered Lists</vt:lpstr>
      <vt:lpstr>Exercise: My TODO List</vt:lpstr>
      <vt:lpstr>Images</vt:lpstr>
      <vt:lpstr>Exercise: Fruits</vt:lpstr>
      <vt:lpstr>Basic HTML Tags</vt:lpstr>
      <vt:lpstr>What is CSS?</vt:lpstr>
      <vt:lpstr>Exercise: Colors</vt:lpstr>
      <vt:lpstr>Fonts, Colors, Backgrounds, Borders, Padding</vt:lpstr>
      <vt:lpstr>Exercise: Rectangles</vt:lpstr>
      <vt:lpstr>The Dev Tools / Styles Inspector / [F12]</vt:lpstr>
      <vt:lpstr>Combining HTML and CSS Files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Navigation Icons (HTML)</vt:lpstr>
      <vt:lpstr>Exercise – Navigation Icons (CSS)</vt:lpstr>
      <vt:lpstr>Styling with CSS</vt:lpstr>
      <vt:lpstr>HTML Forms</vt:lpstr>
      <vt:lpstr>Exercise – Contact Us Form (HTML)</vt:lpstr>
      <vt:lpstr>Exercise – Styling the Contact Us Form (CSS)</vt:lpstr>
      <vt:lpstr>Floating Elements</vt:lpstr>
      <vt:lpstr>Exercise – Floating Elements (HTML)</vt:lpstr>
      <vt:lpstr>Exercise – Floating Elements (CSS)</vt:lpstr>
      <vt:lpstr>Exercise – Very Simple Web Site</vt:lpstr>
      <vt:lpstr>Solution – Very Simple Web Site (HTML)</vt:lpstr>
      <vt:lpstr>Solution – Very Simple Web Site (CSS)</vt:lpstr>
      <vt:lpstr>Solution – Very Simple Web Site (More CSS)</vt:lpstr>
      <vt:lpstr>Creating a Very Simple Web Site</vt:lpstr>
      <vt:lpstr>Summary</vt:lpstr>
      <vt:lpstr>HTML5 and CSS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2016-06-16T11:34:37Z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